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83" r:id="rId3"/>
    <p:sldId id="299" r:id="rId4"/>
    <p:sldId id="257" r:id="rId5"/>
    <p:sldId id="258" r:id="rId6"/>
    <p:sldId id="259" r:id="rId7"/>
    <p:sldId id="297" r:id="rId8"/>
    <p:sldId id="260" r:id="rId9"/>
    <p:sldId id="293" r:id="rId10"/>
    <p:sldId id="261" r:id="rId11"/>
    <p:sldId id="262" r:id="rId12"/>
    <p:sldId id="300" r:id="rId13"/>
    <p:sldId id="284" r:id="rId14"/>
    <p:sldId id="287" r:id="rId15"/>
    <p:sldId id="263" r:id="rId16"/>
    <p:sldId id="294" r:id="rId17"/>
    <p:sldId id="285" r:id="rId18"/>
    <p:sldId id="295" r:id="rId19"/>
    <p:sldId id="296" r:id="rId20"/>
    <p:sldId id="264" r:id="rId21"/>
    <p:sldId id="265" r:id="rId22"/>
    <p:sldId id="266" r:id="rId23"/>
    <p:sldId id="267" r:id="rId24"/>
    <p:sldId id="270" r:id="rId25"/>
    <p:sldId id="301" r:id="rId26"/>
    <p:sldId id="302" r:id="rId27"/>
    <p:sldId id="268" r:id="rId28"/>
    <p:sldId id="269" r:id="rId29"/>
    <p:sldId id="292" r:id="rId30"/>
    <p:sldId id="271" r:id="rId31"/>
    <p:sldId id="272" r:id="rId32"/>
    <p:sldId id="290" r:id="rId33"/>
    <p:sldId id="29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89769"/>
  </p:normalViewPr>
  <p:slideViewPr>
    <p:cSldViewPr snapToGrid="0" snapToObjects="1">
      <p:cViewPr>
        <p:scale>
          <a:sx n="111" d="100"/>
          <a:sy n="111" d="100"/>
        </p:scale>
        <p:origin x="1184" y="-18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165DB-0437-064B-B532-B5147A8DC54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7663B-245F-A744-93D0-5935D415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 it to </a:t>
            </a:r>
          </a:p>
          <a:p>
            <a:r>
              <a:rPr lang="en-US" dirty="0" smtClean="0"/>
              <a:t>Social construction</a:t>
            </a:r>
            <a:r>
              <a:rPr lang="en-US" baseline="0" dirty="0" smtClean="0"/>
              <a:t> of Reality</a:t>
            </a:r>
          </a:p>
          <a:p>
            <a:r>
              <a:rPr lang="en-US" baseline="0" dirty="0" smtClean="0"/>
              <a:t>Manifest and latent functions</a:t>
            </a:r>
          </a:p>
          <a:p>
            <a:r>
              <a:rPr lang="en-US" baseline="0" dirty="0" smtClean="0"/>
              <a:t>How you read news is partly through the social context you belong to and the groups you belong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60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Mirror- the reality out there made available </a:t>
            </a:r>
          </a:p>
          <a:p>
            <a:r>
              <a:rPr lang="en-US" b="1" dirty="0" smtClean="0"/>
              <a:t>Knowledge in the head </a:t>
            </a:r>
            <a:r>
              <a:rPr lang="mr-IN" b="1" dirty="0" smtClean="0"/>
              <a:t>–</a:t>
            </a:r>
            <a:r>
              <a:rPr lang="en-US" b="1" dirty="0" smtClean="0"/>
              <a:t> a product of many </a:t>
            </a:r>
            <a:r>
              <a:rPr lang="mr-IN" b="1" dirty="0" smtClean="0"/>
              <a:t>–</a:t>
            </a:r>
            <a:r>
              <a:rPr lang="en-US" b="1" dirty="0" smtClean="0"/>
              <a:t>production apparatus</a:t>
            </a:r>
            <a:r>
              <a:rPr lang="en-US" b="1" baseline="0" dirty="0" smtClean="0"/>
              <a:t>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constructing contents carried in the mind- media paly a role here but not a singular one</a:t>
            </a:r>
            <a:endParaRPr lang="en-US" b="1" dirty="0" smtClean="0"/>
          </a:p>
          <a:p>
            <a:r>
              <a:rPr lang="en-US" b="1" dirty="0" smtClean="0"/>
              <a:t>Media is a part of that not the whole 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is </a:t>
            </a:r>
            <a:r>
              <a:rPr lang="en-US" dirty="0" smtClean="0"/>
              <a:t> made available by the</a:t>
            </a:r>
            <a:r>
              <a:rPr lang="en-US" baseline="0" dirty="0" smtClean="0"/>
              <a:t> times of </a:t>
            </a:r>
            <a:r>
              <a:rPr lang="en-US" baseline="0" dirty="0" err="1" smtClean="0"/>
              <a:t>india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6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have everything that happened yesterday- consequences?</a:t>
            </a:r>
          </a:p>
          <a:p>
            <a:r>
              <a:rPr lang="en-US" dirty="0" smtClean="0"/>
              <a:t>Sunday has the thickest paper </a:t>
            </a:r>
            <a:r>
              <a:rPr lang="mr-IN" dirty="0" smtClean="0"/>
              <a:t>–</a:t>
            </a:r>
            <a:r>
              <a:rPr lang="en-US" dirty="0" smtClean="0"/>
              <a:t> more ads than</a:t>
            </a:r>
            <a:r>
              <a:rPr lang="en-US" baseline="0" dirty="0" smtClean="0"/>
              <a:t> what happened? Most  content?</a:t>
            </a:r>
          </a:p>
          <a:p>
            <a:r>
              <a:rPr lang="en-US" b="1" baseline="0" dirty="0" smtClean="0"/>
              <a:t>News Hole </a:t>
            </a:r>
            <a:r>
              <a:rPr lang="mr-IN" baseline="0" dirty="0" smtClean="0"/>
              <a:t>–</a:t>
            </a:r>
            <a:r>
              <a:rPr lang="en-US" baseline="0" dirty="0" smtClean="0"/>
              <a:t> lay out </a:t>
            </a:r>
            <a:r>
              <a:rPr lang="mr-IN" baseline="0" dirty="0" smtClean="0"/>
              <a:t>–</a:t>
            </a:r>
            <a:r>
              <a:rPr lang="en-US" baseline="0" dirty="0" smtClean="0"/>
              <a:t> ad dept. </a:t>
            </a:r>
            <a:r>
              <a:rPr lang="mr-IN" baseline="0" dirty="0" smtClean="0"/>
              <a:t>–</a:t>
            </a:r>
            <a:r>
              <a:rPr lang="en-US" baseline="0" dirty="0" smtClean="0"/>
              <a:t> mark up based on placements of ads </a:t>
            </a:r>
            <a:r>
              <a:rPr lang="mr-IN" baseline="0" dirty="0" smtClean="0"/>
              <a:t>–</a:t>
            </a:r>
            <a:r>
              <a:rPr lang="en-US" baseline="0" dirty="0" smtClean="0"/>
              <a:t> the rest is the news hole</a:t>
            </a:r>
          </a:p>
          <a:p>
            <a:r>
              <a:rPr lang="en-US" baseline="0" dirty="0" smtClean="0"/>
              <a:t>More ads More copy- Cars Tyres- sections that correspond to these business</a:t>
            </a:r>
          </a:p>
          <a:p>
            <a:r>
              <a:rPr lang="en-US" baseline="0" dirty="0" smtClean="0"/>
              <a:t>Commercial role of the newspaper</a:t>
            </a:r>
          </a:p>
          <a:p>
            <a:r>
              <a:rPr lang="en-US" baseline="0" dirty="0" smtClean="0"/>
              <a:t>Latent functions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is going on? Selling audience/publics to advertisers</a:t>
            </a:r>
            <a:r>
              <a:rPr lang="mr-IN" baseline="0" dirty="0" smtClean="0"/>
              <a:t>…</a:t>
            </a:r>
            <a:r>
              <a:rPr lang="en-US" baseline="0" dirty="0" smtClean="0"/>
              <a:t>. Another aspect- not only a conveyer belt for ads?????</a:t>
            </a:r>
          </a:p>
          <a:p>
            <a:r>
              <a:rPr lang="en-US" baseline="0" dirty="0" smtClean="0"/>
              <a:t>Thursday </a:t>
            </a:r>
            <a:r>
              <a:rPr lang="mr-IN" baseline="0" dirty="0" smtClean="0"/>
              <a:t>–</a:t>
            </a:r>
            <a:r>
              <a:rPr lang="en-US" baseline="0" dirty="0" smtClean="0"/>
              <a:t> selling audience to the food industry </a:t>
            </a:r>
            <a:r>
              <a:rPr lang="mr-IN" baseline="0" dirty="0" smtClean="0"/>
              <a:t>–</a:t>
            </a:r>
            <a:r>
              <a:rPr lang="en-US" baseline="0" dirty="0" smtClean="0"/>
              <a:t> appropriate stories in the news holes on Friday </a:t>
            </a:r>
            <a:r>
              <a:rPr lang="mr-IN" baseline="0" dirty="0" smtClean="0"/>
              <a:t>–</a:t>
            </a:r>
            <a:r>
              <a:rPr lang="en-US" baseline="0" dirty="0" smtClean="0"/>
              <a:t> Latent functions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9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have everything that happened yesterday- consequences?</a:t>
            </a:r>
          </a:p>
          <a:p>
            <a:r>
              <a:rPr lang="en-US" dirty="0" smtClean="0"/>
              <a:t>Sunday has the thickest paper </a:t>
            </a:r>
            <a:r>
              <a:rPr lang="mr-IN" dirty="0" smtClean="0"/>
              <a:t>–</a:t>
            </a:r>
            <a:r>
              <a:rPr lang="en-US" dirty="0" smtClean="0"/>
              <a:t> more ads than</a:t>
            </a:r>
            <a:r>
              <a:rPr lang="en-US" baseline="0" dirty="0" smtClean="0"/>
              <a:t> what happened? Most  content?</a:t>
            </a:r>
          </a:p>
          <a:p>
            <a:r>
              <a:rPr lang="en-US" b="1" baseline="0" dirty="0" smtClean="0"/>
              <a:t>News Hole </a:t>
            </a:r>
            <a:r>
              <a:rPr lang="mr-IN" baseline="0" dirty="0" smtClean="0"/>
              <a:t>–</a:t>
            </a:r>
            <a:r>
              <a:rPr lang="en-US" baseline="0" dirty="0" smtClean="0"/>
              <a:t> lay out </a:t>
            </a:r>
            <a:r>
              <a:rPr lang="mr-IN" baseline="0" dirty="0" smtClean="0"/>
              <a:t>–</a:t>
            </a:r>
            <a:r>
              <a:rPr lang="en-US" baseline="0" dirty="0" smtClean="0"/>
              <a:t> ad dept. </a:t>
            </a:r>
            <a:r>
              <a:rPr lang="mr-IN" baseline="0" dirty="0" smtClean="0"/>
              <a:t>–</a:t>
            </a:r>
            <a:r>
              <a:rPr lang="en-US" baseline="0" dirty="0" smtClean="0"/>
              <a:t> mark up based on placements of ads </a:t>
            </a:r>
            <a:r>
              <a:rPr lang="mr-IN" baseline="0" dirty="0" smtClean="0"/>
              <a:t>–</a:t>
            </a:r>
            <a:r>
              <a:rPr lang="en-US" baseline="0" dirty="0" smtClean="0"/>
              <a:t> the rest is the news hole</a:t>
            </a:r>
          </a:p>
          <a:p>
            <a:r>
              <a:rPr lang="en-US" baseline="0" dirty="0" smtClean="0"/>
              <a:t>More ads More copy- Cars Tyres- sections that correspond to these business</a:t>
            </a:r>
          </a:p>
          <a:p>
            <a:r>
              <a:rPr lang="en-US" baseline="0" dirty="0" smtClean="0"/>
              <a:t>Commercial role of the newspaper</a:t>
            </a:r>
          </a:p>
          <a:p>
            <a:r>
              <a:rPr lang="en-US" baseline="0" dirty="0" smtClean="0"/>
              <a:t>Latent functions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is going on? Selling audience/publics to advertisers</a:t>
            </a:r>
            <a:r>
              <a:rPr lang="mr-IN" baseline="0" dirty="0" smtClean="0"/>
              <a:t>…</a:t>
            </a:r>
            <a:r>
              <a:rPr lang="en-US" baseline="0" dirty="0" smtClean="0"/>
              <a:t>. Another aspect- not only a conveyer belt for ads?????</a:t>
            </a:r>
          </a:p>
          <a:p>
            <a:r>
              <a:rPr lang="en-US" baseline="0" dirty="0" smtClean="0"/>
              <a:t>Thursday </a:t>
            </a:r>
            <a:r>
              <a:rPr lang="mr-IN" baseline="0" dirty="0" smtClean="0"/>
              <a:t>–</a:t>
            </a:r>
            <a:r>
              <a:rPr lang="en-US" baseline="0" dirty="0" smtClean="0"/>
              <a:t> selling audience to the food industry </a:t>
            </a:r>
            <a:r>
              <a:rPr lang="mr-IN" baseline="0" dirty="0" smtClean="0"/>
              <a:t>–</a:t>
            </a:r>
            <a:r>
              <a:rPr lang="en-US" baseline="0" dirty="0" smtClean="0"/>
              <a:t> appropriate stories in the news holes on Friday </a:t>
            </a:r>
            <a:r>
              <a:rPr lang="mr-IN" baseline="0" dirty="0" smtClean="0"/>
              <a:t>–</a:t>
            </a:r>
            <a:r>
              <a:rPr lang="en-US" baseline="0" dirty="0" smtClean="0"/>
              <a:t> Latent functions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95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have everything that happened yesterday- consequences?</a:t>
            </a:r>
          </a:p>
          <a:p>
            <a:r>
              <a:rPr lang="en-US" dirty="0" smtClean="0"/>
              <a:t>Sunday has the thickest paper </a:t>
            </a:r>
            <a:r>
              <a:rPr lang="mr-IN" dirty="0" smtClean="0"/>
              <a:t>–</a:t>
            </a:r>
            <a:r>
              <a:rPr lang="en-US" dirty="0" smtClean="0"/>
              <a:t> more ads than</a:t>
            </a:r>
            <a:r>
              <a:rPr lang="en-US" baseline="0" dirty="0" smtClean="0"/>
              <a:t> what happened? Most  content?</a:t>
            </a:r>
          </a:p>
          <a:p>
            <a:r>
              <a:rPr lang="en-US" b="1" baseline="0" dirty="0" smtClean="0"/>
              <a:t>News Hole </a:t>
            </a:r>
            <a:r>
              <a:rPr lang="mr-IN" baseline="0" dirty="0" smtClean="0"/>
              <a:t>–</a:t>
            </a:r>
            <a:r>
              <a:rPr lang="en-US" baseline="0" dirty="0" smtClean="0"/>
              <a:t> lay out </a:t>
            </a:r>
            <a:r>
              <a:rPr lang="mr-IN" baseline="0" dirty="0" smtClean="0"/>
              <a:t>–</a:t>
            </a:r>
            <a:r>
              <a:rPr lang="en-US" baseline="0" dirty="0" smtClean="0"/>
              <a:t> ad dept. </a:t>
            </a:r>
            <a:r>
              <a:rPr lang="mr-IN" baseline="0" dirty="0" smtClean="0"/>
              <a:t>–</a:t>
            </a:r>
            <a:r>
              <a:rPr lang="en-US" baseline="0" dirty="0" smtClean="0"/>
              <a:t> mark up based on placements of ads </a:t>
            </a:r>
            <a:r>
              <a:rPr lang="mr-IN" baseline="0" dirty="0" smtClean="0"/>
              <a:t>–</a:t>
            </a:r>
            <a:r>
              <a:rPr lang="en-US" baseline="0" dirty="0" smtClean="0"/>
              <a:t> the rest is the news hole</a:t>
            </a:r>
          </a:p>
          <a:p>
            <a:r>
              <a:rPr lang="en-US" baseline="0" dirty="0" smtClean="0"/>
              <a:t>More ads More copy- Cars Tyres- sections that correspond to these business</a:t>
            </a:r>
          </a:p>
          <a:p>
            <a:r>
              <a:rPr lang="en-US" baseline="0" dirty="0" smtClean="0"/>
              <a:t>Commercial role of the newspaper</a:t>
            </a:r>
          </a:p>
          <a:p>
            <a:r>
              <a:rPr lang="en-US" baseline="0" dirty="0" smtClean="0"/>
              <a:t>Latent functions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is going on? Selling audience/publics to advertisers</a:t>
            </a:r>
            <a:r>
              <a:rPr lang="mr-IN" baseline="0" dirty="0" smtClean="0"/>
              <a:t>…</a:t>
            </a:r>
            <a:r>
              <a:rPr lang="en-US" baseline="0" dirty="0" smtClean="0"/>
              <a:t>. Another aspect- not only a conveyer belt for ads?????</a:t>
            </a:r>
          </a:p>
          <a:p>
            <a:r>
              <a:rPr lang="en-US" baseline="0" dirty="0" smtClean="0"/>
              <a:t>Thursday </a:t>
            </a:r>
            <a:r>
              <a:rPr lang="mr-IN" baseline="0" dirty="0" smtClean="0"/>
              <a:t>–</a:t>
            </a:r>
            <a:r>
              <a:rPr lang="en-US" baseline="0" dirty="0" smtClean="0"/>
              <a:t> selling audience to the food industry </a:t>
            </a:r>
            <a:r>
              <a:rPr lang="mr-IN" baseline="0" dirty="0" smtClean="0"/>
              <a:t>–</a:t>
            </a:r>
            <a:r>
              <a:rPr lang="en-US" baseline="0" dirty="0" smtClean="0"/>
              <a:t> appropriate stories in the news holes on Friday </a:t>
            </a:r>
            <a:r>
              <a:rPr lang="mr-IN" baseline="0" dirty="0" smtClean="0"/>
              <a:t>–</a:t>
            </a:r>
            <a:r>
              <a:rPr lang="en-US" baseline="0" dirty="0" smtClean="0"/>
              <a:t> Latent functions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79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great deal of content under</a:t>
            </a:r>
            <a:r>
              <a:rPr lang="en-US" baseline="0" dirty="0" smtClean="0"/>
              <a:t> a short time</a:t>
            </a:r>
            <a:r>
              <a:rPr lang="mr-IN" baseline="0" dirty="0" smtClean="0"/>
              <a:t>…</a:t>
            </a:r>
            <a:r>
              <a:rPr lang="en-US" baseline="0" dirty="0" smtClean="0"/>
              <a:t>jobs people are doing</a:t>
            </a:r>
          </a:p>
          <a:p>
            <a:r>
              <a:rPr lang="en-US" baseline="0" dirty="0" smtClean="0"/>
              <a:t>Sociology of occupations- what is it like to be a person in a job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="1" baseline="0" dirty="0" smtClean="0"/>
              <a:t>it is to be a newspaper person- </a:t>
            </a:r>
            <a:r>
              <a:rPr lang="en-US" b="0" baseline="0" dirty="0" smtClean="0"/>
              <a:t>what are they thinking? How do they produce fast stories fast </a:t>
            </a:r>
            <a:r>
              <a:rPr lang="mr-IN" b="0" baseline="0" dirty="0" smtClean="0"/>
              <a:t>–</a:t>
            </a:r>
            <a:r>
              <a:rPr lang="en-US" b="0" baseline="0" dirty="0" smtClean="0"/>
              <a:t> more interesting than most </a:t>
            </a:r>
            <a:r>
              <a:rPr lang="mr-IN" b="0" baseline="0" dirty="0" smtClean="0"/>
              <a:t>–</a:t>
            </a:r>
            <a:r>
              <a:rPr lang="en-US" b="0" baseline="0" dirty="0" smtClean="0"/>
              <a:t> what kind? Cannot be controversial to the bosses or the advertisers!</a:t>
            </a:r>
          </a:p>
          <a:p>
            <a:r>
              <a:rPr lang="en-US" b="0" baseline="0" dirty="0" smtClean="0"/>
              <a:t>Stories from - police; reports are written in a language that is cleaned up </a:t>
            </a:r>
            <a:r>
              <a:rPr lang="mr-IN" b="0" baseline="0" dirty="0" smtClean="0"/>
              <a:t>–</a:t>
            </a:r>
            <a:r>
              <a:rPr lang="en-US" b="0" baseline="0" dirty="0" smtClean="0"/>
              <a:t> a different texture </a:t>
            </a:r>
            <a:r>
              <a:rPr lang="mr-IN" b="0" baseline="0" dirty="0" smtClean="0"/>
              <a:t>–</a:t>
            </a:r>
            <a:r>
              <a:rPr lang="en-US" b="0" baseline="0" dirty="0" smtClean="0"/>
              <a:t> this is what the journalists find </a:t>
            </a:r>
            <a:r>
              <a:rPr lang="mr-IN" b="0" baseline="0" dirty="0" smtClean="0"/>
              <a:t>–</a:t>
            </a:r>
            <a:r>
              <a:rPr lang="en-US" b="0" baseline="0" dirty="0" smtClean="0"/>
              <a:t> written up- writing stories very fast </a:t>
            </a:r>
            <a:r>
              <a:rPr lang="mr-IN" b="0" baseline="0" dirty="0" smtClean="0"/>
              <a:t>–</a:t>
            </a:r>
            <a:r>
              <a:rPr lang="en-US" b="0" baseline="0" dirty="0" smtClean="0"/>
              <a:t> easy news- in the field- who knows about crimes? Interview criminal- can you write it up as is? Evidence, confirmations etc.</a:t>
            </a:r>
            <a:r>
              <a:rPr lang="mr-IN" b="0" baseline="0" dirty="0" smtClean="0"/>
              <a:t>…</a:t>
            </a:r>
            <a:endParaRPr lang="en-US" b="0" baseline="0" dirty="0" smtClean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5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Problematize</a:t>
            </a:r>
            <a:r>
              <a:rPr lang="en-US" baseline="0" dirty="0" smtClean="0"/>
              <a:t> what’s in the media </a:t>
            </a:r>
            <a:r>
              <a:rPr lang="mr-IN" baseline="0" dirty="0" smtClean="0"/>
              <a:t>–</a:t>
            </a:r>
            <a:r>
              <a:rPr lang="en-US" baseline="0" dirty="0" smtClean="0"/>
              <a:t> not just capitalism; transfusions; to think what went on is an astonishing simplification</a:t>
            </a:r>
            <a:r>
              <a:rPr lang="mr-IN" baseline="0" dirty="0" smtClean="0"/>
              <a:t>…</a:t>
            </a:r>
            <a:r>
              <a:rPr lang="en-US" baseline="0" dirty="0" smtClean="0"/>
              <a:t> social context shaping what’s playing with out minds and then visions of the world around you which is used to understand it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What going on about what’s going on is a complex process- what we make of the world and what it is </a:t>
            </a:r>
            <a:r>
              <a:rPr lang="mr-IN" baseline="0" dirty="0" smtClean="0"/>
              <a:t>…</a:t>
            </a:r>
            <a:r>
              <a:rPr lang="en-US" baseline="0" dirty="0" smtClean="0"/>
              <a:t>. Intimate interaction</a:t>
            </a:r>
          </a:p>
          <a:p>
            <a:r>
              <a:rPr lang="en-US" baseline="0" dirty="0" smtClean="0"/>
              <a:t>Portrayals of reality and what is reality is a false differentiation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What you might have seen and participated and what you see in the newspapers </a:t>
            </a:r>
            <a:r>
              <a:rPr lang="mr-IN" baseline="0" dirty="0" smtClean="0"/>
              <a:t>–</a:t>
            </a:r>
            <a:r>
              <a:rPr lang="en-US" baseline="0" dirty="0" smtClean="0"/>
              <a:t> socio mission- not just top say it</a:t>
            </a:r>
            <a:r>
              <a:rPr lang="mr-IN" baseline="0" dirty="0" smtClean="0"/>
              <a:t>’</a:t>
            </a:r>
            <a:r>
              <a:rPr lang="en-US" baseline="0" dirty="0" smtClean="0"/>
              <a:t>s a bad record- </a:t>
            </a:r>
            <a:r>
              <a:rPr lang="en-US" b="1" baseline="0" dirty="0" smtClean="0"/>
              <a:t>good reasons for bad records-</a:t>
            </a:r>
            <a:r>
              <a:rPr lang="en-US" baseline="0" dirty="0" smtClean="0"/>
              <a:t> org forces that give a form to that story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="1" baseline="0" dirty="0" smtClean="0"/>
              <a:t>If it bleeds it leads</a:t>
            </a:r>
            <a:r>
              <a:rPr lang="mr-IN" b="1" baseline="0" dirty="0" smtClean="0"/>
              <a:t>…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dramatic narrative</a:t>
            </a:r>
            <a:r>
              <a:rPr lang="mr-IN" b="0" baseline="0" dirty="0" smtClean="0"/>
              <a:t>…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7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</a:t>
            </a:r>
            <a:r>
              <a:rPr lang="en-US" baseline="0" dirty="0" smtClean="0"/>
              <a:t>f and society- fused in the social context </a:t>
            </a:r>
            <a:r>
              <a:rPr lang="mr-IN" baseline="0" dirty="0" smtClean="0"/>
              <a:t>–</a:t>
            </a:r>
            <a:r>
              <a:rPr lang="en-US" baseline="0" dirty="0" smtClean="0"/>
              <a:t> sense of self constituted from the performance for each other in the everyday</a:t>
            </a:r>
          </a:p>
          <a:p>
            <a:r>
              <a:rPr lang="en-US" baseline="0" dirty="0" smtClean="0"/>
              <a:t>the object of our own thoughts </a:t>
            </a:r>
            <a:r>
              <a:rPr lang="mr-IN" baseline="0" dirty="0" smtClean="0"/>
              <a:t>–</a:t>
            </a:r>
            <a:r>
              <a:rPr lang="en-US" baseline="0" dirty="0" smtClean="0"/>
              <a:t> implies that selves socially constructed and so is everything else </a:t>
            </a:r>
            <a:r>
              <a:rPr lang="mr-IN" baseline="0" dirty="0" smtClean="0"/>
              <a:t>–</a:t>
            </a:r>
            <a:r>
              <a:rPr lang="en-US" baseline="0" dirty="0" smtClean="0"/>
              <a:t> social walls </a:t>
            </a:r>
            <a:r>
              <a:rPr lang="mr-IN" baseline="0" dirty="0" smtClean="0"/>
              <a:t>–</a:t>
            </a:r>
            <a:r>
              <a:rPr lang="en-US" baseline="0" dirty="0" smtClean="0"/>
              <a:t> walk through walls </a:t>
            </a:r>
            <a:r>
              <a:rPr lang="mr-IN" baseline="0" dirty="0" smtClean="0"/>
              <a:t>–</a:t>
            </a:r>
            <a:r>
              <a:rPr lang="en-US" baseline="0" dirty="0" smtClean="0"/>
              <a:t> humiliated!</a:t>
            </a:r>
          </a:p>
          <a:p>
            <a:r>
              <a:rPr lang="en-US" baseline="0" dirty="0" smtClean="0"/>
              <a:t>Wall like- that are social! </a:t>
            </a:r>
          </a:p>
          <a:p>
            <a:r>
              <a:rPr lang="en-US" baseline="0" dirty="0" smtClean="0"/>
              <a:t>Naïve view- media reflects what? Is there a reality out there and is it captured for consumption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News from papers; TV; Web </a:t>
            </a:r>
            <a:r>
              <a:rPr lang="mr-IN" baseline="0" dirty="0" smtClean="0"/>
              <a:t>–</a:t>
            </a:r>
            <a:r>
              <a:rPr lang="en-US" baseline="0" dirty="0" smtClean="0"/>
              <a:t> print being the news media????</a:t>
            </a:r>
          </a:p>
          <a:p>
            <a:r>
              <a:rPr lang="en-US" baseline="0" dirty="0" smtClean="0"/>
              <a:t>Reportage where???? </a:t>
            </a:r>
            <a:r>
              <a:rPr lang="en-US" baseline="0" dirty="0" err="1" smtClean="0"/>
              <a:t>Origninary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happening on blogs or TV </a:t>
            </a:r>
            <a:r>
              <a:rPr lang="mr-IN" baseline="0" dirty="0" smtClean="0"/>
              <a:t>–</a:t>
            </a:r>
            <a:r>
              <a:rPr lang="en-US" baseline="0" dirty="0" smtClean="0"/>
              <a:t> is it original reporting- who has put that out and who is playing with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61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print/news media count</a:t>
            </a:r>
            <a:r>
              <a:rPr lang="mr-IN" dirty="0" smtClean="0"/>
              <a:t>…</a:t>
            </a:r>
            <a:r>
              <a:rPr lang="en-US" dirty="0" smtClean="0"/>
              <a:t> in the age of web sites/blogs</a:t>
            </a:r>
            <a:r>
              <a:rPr lang="mr-IN" dirty="0" smtClean="0"/>
              <a:t>…</a:t>
            </a:r>
            <a:r>
              <a:rPr lang="en-US" dirty="0" smtClean="0"/>
              <a:t> the original story!</a:t>
            </a:r>
          </a:p>
          <a:p>
            <a:r>
              <a:rPr lang="en-US" dirty="0" smtClean="0"/>
              <a:t>How are they organized </a:t>
            </a:r>
            <a:r>
              <a:rPr lang="mr-IN" dirty="0" smtClean="0"/>
              <a:t>–</a:t>
            </a:r>
            <a:r>
              <a:rPr lang="en-US" dirty="0" smtClean="0"/>
              <a:t> has consequences for the minds that lap up media content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need to bureaucratize the zillion things in media- carving it up- the beat structure and individuals assigned to each office- how is a crime storied from the police- high legitimate authority- just right for the reporters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="1" baseline="0" dirty="0" smtClean="0"/>
              <a:t>Mark Fisherman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checks what went on really in the world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crime against the elderly- </a:t>
            </a:r>
            <a:r>
              <a:rPr lang="en-US" baseline="0" dirty="0" smtClean="0"/>
              <a:t>does not exist in police reporting- a great story </a:t>
            </a:r>
            <a:r>
              <a:rPr lang="mr-IN" baseline="0" dirty="0" smtClean="0"/>
              <a:t>–</a:t>
            </a:r>
            <a:r>
              <a:rPr lang="en-US" baseline="0" dirty="0" smtClean="0"/>
              <a:t> a great hook- press conference </a:t>
            </a:r>
            <a:r>
              <a:rPr lang="mr-IN" baseline="0" dirty="0" smtClean="0"/>
              <a:t>–</a:t>
            </a:r>
            <a:r>
              <a:rPr lang="en-US" baseline="0" dirty="0" smtClean="0"/>
              <a:t> legislature </a:t>
            </a:r>
            <a:r>
              <a:rPr lang="mr-IN" baseline="0" dirty="0" smtClean="0"/>
              <a:t>–</a:t>
            </a:r>
            <a:r>
              <a:rPr lang="en-US" baseline="0" dirty="0" smtClean="0"/>
              <a:t> org for old people- a crescendo for a living- media </a:t>
            </a:r>
            <a:r>
              <a:rPr lang="mr-IN" baseline="0" dirty="0" smtClean="0"/>
              <a:t>–</a:t>
            </a:r>
            <a:r>
              <a:rPr lang="en-US" baseline="0" dirty="0" smtClean="0"/>
              <a:t> police- portrayals </a:t>
            </a:r>
            <a:r>
              <a:rPr lang="mr-IN" baseline="0" dirty="0" smtClean="0"/>
              <a:t>–</a:t>
            </a:r>
            <a:r>
              <a:rPr lang="en-US" baseline="0" dirty="0" smtClean="0"/>
              <a:t> who knows the old crime wave- what’s old, crime, wave? way in which things are organized </a:t>
            </a:r>
            <a:r>
              <a:rPr lang="mr-IN" baseline="0" dirty="0" smtClean="0"/>
              <a:t>–</a:t>
            </a:r>
            <a:r>
              <a:rPr lang="en-US" baseline="0" dirty="0" smtClean="0"/>
              <a:t> intersections [ police govt media </a:t>
            </a:r>
            <a:r>
              <a:rPr lang="en-US" baseline="0" dirty="0" err="1" smtClean="0"/>
              <a:t>etc</a:t>
            </a:r>
            <a:r>
              <a:rPr lang="mr-IN" baseline="0" dirty="0" smtClean="0"/>
              <a:t>…</a:t>
            </a:r>
            <a:r>
              <a:rPr lang="en-US" baseline="0" dirty="0" smtClean="0"/>
              <a:t>] ensemble created the crime wave </a:t>
            </a:r>
            <a:r>
              <a:rPr lang="mr-IN" baseline="0" dirty="0" smtClean="0"/>
              <a:t>–</a:t>
            </a:r>
            <a:r>
              <a:rPr lang="en-US" baseline="0" dirty="0" smtClean="0"/>
              <a:t> tip of the iceberg of these orgs-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0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64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Alleged reality </a:t>
            </a:r>
            <a:r>
              <a:rPr lang="mr-IN" dirty="0" smtClean="0"/>
              <a:t>–</a:t>
            </a:r>
            <a:r>
              <a:rPr lang="en-US" dirty="0" smtClean="0"/>
              <a:t> images are supposed to be objective </a:t>
            </a:r>
            <a:r>
              <a:rPr lang="mr-IN" dirty="0" smtClean="0"/>
              <a:t>–</a:t>
            </a:r>
            <a:r>
              <a:rPr lang="en-US" dirty="0" smtClean="0"/>
              <a:t> why isn’t the picture a 1000 words?</a:t>
            </a:r>
          </a:p>
          <a:p>
            <a:r>
              <a:rPr lang="en-US" dirty="0" smtClean="0"/>
              <a:t>Can we see the social organizations in these picture and particular ways they are stacked up?</a:t>
            </a:r>
          </a:p>
          <a:p>
            <a:r>
              <a:rPr lang="en-US" b="1" dirty="0" smtClean="0"/>
              <a:t>Show news</a:t>
            </a:r>
            <a:r>
              <a:rPr lang="en-US" b="1" baseline="0" dirty="0" smtClean="0"/>
              <a:t> images</a:t>
            </a:r>
            <a:r>
              <a:rPr lang="mr-IN" b="1" baseline="0" dirty="0" smtClean="0"/>
              <a:t>…</a:t>
            </a:r>
            <a:endParaRPr lang="en-US" b="1" baseline="0" dirty="0" smtClean="0"/>
          </a:p>
          <a:p>
            <a:r>
              <a:rPr lang="en-US" b="0" baseline="0" dirty="0" smtClean="0"/>
              <a:t>Celebratory Derogatory Demagoguery ; Nationalism is the ideology of the media; objective? When it comes to nation-state not so??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1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09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Ways of making</a:t>
            </a:r>
            <a:r>
              <a:rPr lang="en-US" baseline="0" dirty="0" smtClean="0"/>
              <a:t> a face look weak</a:t>
            </a:r>
          </a:p>
          <a:p>
            <a:r>
              <a:rPr lang="en-US" baseline="0" dirty="0" smtClean="0"/>
              <a:t>Stage a photo\ portrait</a:t>
            </a:r>
          </a:p>
          <a:p>
            <a:r>
              <a:rPr lang="en-US" baseline="0" dirty="0" smtClean="0"/>
              <a:t>Ways to organize a photo to elicit emotion </a:t>
            </a:r>
            <a:r>
              <a:rPr lang="mr-IN" baseline="0" dirty="0" smtClean="0"/>
              <a:t>–</a:t>
            </a:r>
            <a:r>
              <a:rPr lang="en-US" baseline="0" dirty="0" smtClean="0"/>
              <a:t> thought gentle thinking leaders</a:t>
            </a:r>
          </a:p>
          <a:p>
            <a:r>
              <a:rPr lang="en-US" baseline="0" dirty="0" smtClean="0"/>
              <a:t>Cropping pictures </a:t>
            </a:r>
            <a:r>
              <a:rPr lang="mr-IN" baseline="0" dirty="0" smtClean="0"/>
              <a:t>–</a:t>
            </a:r>
            <a:r>
              <a:rPr lang="en-US" baseline="0" dirty="0" smtClean="0"/>
              <a:t> ups the narrative saga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Are these all stunts </a:t>
            </a:r>
            <a:r>
              <a:rPr lang="mr-IN" baseline="0" dirty="0" smtClean="0"/>
              <a:t>–</a:t>
            </a:r>
            <a:r>
              <a:rPr lang="en-US" baseline="0" dirty="0" smtClean="0"/>
              <a:t> theatre- Erving Goffman</a:t>
            </a:r>
          </a:p>
          <a:p>
            <a:r>
              <a:rPr lang="en-US" baseline="0" dirty="0" smtClean="0"/>
              <a:t>Cropping removes information</a:t>
            </a:r>
          </a:p>
          <a:p>
            <a:r>
              <a:rPr lang="en-US" dirty="0" smtClean="0"/>
              <a:t>Different portrayals with different consequences </a:t>
            </a:r>
            <a:r>
              <a:rPr lang="mr-IN" dirty="0" smtClean="0"/>
              <a:t>–</a:t>
            </a:r>
            <a:r>
              <a:rPr lang="en-US" dirty="0" smtClean="0"/>
              <a:t> limited by</a:t>
            </a:r>
            <a:r>
              <a:rPr lang="en-US" baseline="0" dirty="0" smtClean="0"/>
              <a:t> the sociological imagination </a:t>
            </a:r>
            <a:endParaRPr lang="en-US" dirty="0" smtClean="0"/>
          </a:p>
          <a:p>
            <a:r>
              <a:rPr lang="en-US" dirty="0" smtClean="0"/>
              <a:t>A</a:t>
            </a:r>
            <a:r>
              <a:rPr lang="en-US" baseline="0" dirty="0" smtClean="0"/>
              <a:t> reservoir of images and thoughts in culture </a:t>
            </a:r>
            <a:r>
              <a:rPr lang="mr-IN" baseline="0" dirty="0" smtClean="0"/>
              <a:t>–</a:t>
            </a:r>
            <a:r>
              <a:rPr lang="en-US" baseline="0" dirty="0" smtClean="0"/>
              <a:t> pulling in these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Made by context as we are participating in making that context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38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Diane Hagerman-</a:t>
            </a:r>
            <a:r>
              <a:rPr lang="en-US" baseline="0" dirty="0" smtClean="0"/>
              <a:t> news photos captures this and not that- to get across essence of a narrative </a:t>
            </a:r>
            <a:r>
              <a:rPr lang="mr-IN" baseline="0" dirty="0" smtClean="0"/>
              <a:t>–</a:t>
            </a:r>
            <a:r>
              <a:rPr lang="en-US" baseline="0" dirty="0" smtClean="0"/>
              <a:t> coherent- accomplishing the narrative- not just one by many participations </a:t>
            </a:r>
            <a:r>
              <a:rPr lang="mr-IN" baseline="0" dirty="0" smtClean="0"/>
              <a:t>–</a:t>
            </a:r>
            <a:r>
              <a:rPr lang="en-US" baseline="0" dirty="0" smtClean="0"/>
              <a:t> photographer +++</a:t>
            </a:r>
          </a:p>
          <a:p>
            <a:r>
              <a:rPr lang="en-US" baseline="0" dirty="0" smtClean="0"/>
              <a:t>Judging the best picture </a:t>
            </a:r>
            <a:r>
              <a:rPr lang="mr-IN" baseline="0" dirty="0" smtClean="0"/>
              <a:t>–</a:t>
            </a:r>
            <a:r>
              <a:rPr lang="en-US" baseline="0" dirty="0" smtClean="0"/>
              <a:t> looking for a narrative </a:t>
            </a:r>
            <a:r>
              <a:rPr lang="mr-IN" baseline="0" dirty="0" smtClean="0"/>
              <a:t>–</a:t>
            </a:r>
            <a:r>
              <a:rPr lang="en-US" baseline="0" dirty="0" smtClean="0"/>
              <a:t> conventionalized narrative </a:t>
            </a:r>
            <a:r>
              <a:rPr lang="mr-IN" baseline="0" dirty="0" smtClean="0"/>
              <a:t>…</a:t>
            </a:r>
            <a:r>
              <a:rPr lang="en-US" baseline="0" dirty="0" smtClean="0"/>
              <a:t>. How not to be a photojournalist</a:t>
            </a:r>
          </a:p>
          <a:p>
            <a:r>
              <a:rPr lang="en-US" baseline="0" dirty="0" smtClean="0"/>
              <a:t>Fabrication of stock images</a:t>
            </a:r>
            <a:r>
              <a:rPr lang="mr-IN" baseline="0" dirty="0" smtClean="0"/>
              <a:t>…</a:t>
            </a:r>
            <a:r>
              <a:rPr lang="en-US" baseline="0" dirty="0" smtClean="0"/>
              <a:t> the periphery and the center </a:t>
            </a:r>
            <a:r>
              <a:rPr lang="mr-IN" baseline="0" dirty="0" smtClean="0"/>
              <a:t>–</a:t>
            </a:r>
            <a:r>
              <a:rPr lang="en-US" baseline="0" dirty="0" smtClean="0"/>
              <a:t> women bent over the dead body- Madonna and the dead Christ- classic narrative vs the other narrative- simplifies orientation to what's going on and cleaning up the side bits and have the central idea coming through</a:t>
            </a:r>
          </a:p>
          <a:p>
            <a:r>
              <a:rPr lang="en-US" baseline="0" dirty="0" smtClean="0"/>
              <a:t>Operating simple mindedly out of necessity </a:t>
            </a:r>
            <a:r>
              <a:rPr lang="mr-IN" baseline="0" dirty="0" smtClean="0"/>
              <a:t>–</a:t>
            </a:r>
            <a:r>
              <a:rPr lang="en-US" baseline="0" dirty="0" smtClean="0"/>
              <a:t> how much can we take/process/narrate of what's going on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Seeing the duck and bunny at the same time </a:t>
            </a:r>
            <a:r>
              <a:rPr lang="mr-IN" baseline="0" dirty="0" smtClean="0"/>
              <a:t>–</a:t>
            </a:r>
            <a:r>
              <a:rPr lang="en-US" baseline="0" dirty="0" smtClean="0"/>
              <a:t> cognitively very difficult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92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 of</a:t>
            </a:r>
            <a:r>
              <a:rPr lang="en-US" baseline="0" dirty="0" smtClean="0"/>
              <a:t> news is still the same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TV and the Web feeds off and is dependent on the bureaucracy and beat structure that produces a news report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57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Mediated society unlike the small scale societies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 face to face society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Gemeinschaft</a:t>
            </a:r>
          </a:p>
          <a:p>
            <a:r>
              <a:rPr lang="en-US" dirty="0" smtClean="0"/>
              <a:t>Receiving society directly first hand- with scale what happens?</a:t>
            </a:r>
          </a:p>
          <a:p>
            <a:r>
              <a:rPr lang="en-US" dirty="0" smtClean="0"/>
              <a:t>Emergence of mass media Gutenberg press </a:t>
            </a:r>
            <a:r>
              <a:rPr lang="mr-IN" dirty="0" smtClean="0"/>
              <a:t>–</a:t>
            </a:r>
            <a:r>
              <a:rPr lang="en-US" dirty="0" smtClean="0"/>
              <a:t> documents on a wide scale- not limited by what</a:t>
            </a:r>
            <a:r>
              <a:rPr lang="en-US" baseline="0" dirty="0" smtClean="0"/>
              <a:t> </a:t>
            </a:r>
            <a:r>
              <a:rPr lang="en-US" dirty="0" smtClean="0"/>
              <a:t>you see legends or religion </a:t>
            </a:r>
            <a:r>
              <a:rPr lang="mr-IN" dirty="0" smtClean="0"/>
              <a:t>–</a:t>
            </a:r>
            <a:r>
              <a:rPr lang="en-US" dirty="0" smtClean="0"/>
              <a:t> hearsay not experience or observation </a:t>
            </a:r>
            <a:r>
              <a:rPr lang="mr-IN" dirty="0" smtClean="0"/>
              <a:t>–</a:t>
            </a:r>
            <a:r>
              <a:rPr lang="en-US" dirty="0" smtClean="0"/>
              <a:t> religion</a:t>
            </a:r>
            <a:r>
              <a:rPr lang="en-US" baseline="0" dirty="0" smtClean="0"/>
              <a:t> mechanism by which peoples heads are filled with events and phenomena of which they have no direct experience- live on through legends or myths </a:t>
            </a:r>
            <a:r>
              <a:rPr lang="mr-IN" baseline="0" dirty="0" smtClean="0"/>
              <a:t>–</a:t>
            </a:r>
            <a:r>
              <a:rPr lang="en-US" baseline="0" dirty="0" smtClean="0"/>
              <a:t> imping on experience </a:t>
            </a:r>
            <a:r>
              <a:rPr lang="mr-IN" baseline="0" dirty="0" smtClean="0"/>
              <a:t>–</a:t>
            </a:r>
            <a:r>
              <a:rPr lang="en-US" baseline="0" dirty="0" smtClean="0"/>
              <a:t> generations of hearsay</a:t>
            </a:r>
          </a:p>
          <a:p>
            <a:r>
              <a:rPr lang="en-US" baseline="0" dirty="0" smtClean="0"/>
              <a:t>How do we know from where we get the information after a while- we just see the world in a mediated way</a:t>
            </a:r>
            <a:r>
              <a:rPr lang="mr-IN" baseline="0" dirty="0" smtClean="0"/>
              <a:t>…</a:t>
            </a:r>
            <a:r>
              <a:rPr lang="en-US" baseline="0" dirty="0" smtClean="0"/>
              <a:t> it determines our actions </a:t>
            </a:r>
            <a:r>
              <a:rPr lang="mr-IN" baseline="0" dirty="0" smtClean="0"/>
              <a:t>–</a:t>
            </a:r>
            <a:r>
              <a:rPr lang="en-US" baseline="0" dirty="0" smtClean="0"/>
              <a:t> do we petition? Vote? Political? Social attitude?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5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Mediated picture of the real- where we got it from</a:t>
            </a:r>
          </a:p>
          <a:p>
            <a:r>
              <a:rPr lang="en-US" b="1" dirty="0" smtClean="0"/>
              <a:t>W I Thomas </a:t>
            </a:r>
            <a:r>
              <a:rPr lang="mr-IN" b="1" dirty="0" smtClean="0"/>
              <a:t>–</a:t>
            </a:r>
            <a:r>
              <a:rPr lang="en-US" b="1" dirty="0" smtClean="0"/>
              <a:t> perceived as</a:t>
            </a:r>
            <a:r>
              <a:rPr lang="en-US" b="1" baseline="0" dirty="0" smtClean="0"/>
              <a:t> real has real consequences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Entertainment </a:t>
            </a:r>
            <a:r>
              <a:rPr lang="mr-IN" b="1" dirty="0" smtClean="0"/>
              <a:t>–</a:t>
            </a:r>
            <a:r>
              <a:rPr lang="en-US" b="1" dirty="0" smtClean="0"/>
              <a:t> have consequences?</a:t>
            </a:r>
          </a:p>
          <a:p>
            <a:r>
              <a:rPr lang="en-US" dirty="0" smtClean="0"/>
              <a:t>How relevant is </a:t>
            </a:r>
            <a:r>
              <a:rPr lang="en-US" dirty="0" err="1" smtClean="0"/>
              <a:t>GoT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Separating News and entertainment is a false one</a:t>
            </a:r>
          </a:p>
          <a:p>
            <a:r>
              <a:rPr lang="en-US" dirty="0" smtClean="0"/>
              <a:t>Way in which news is said</a:t>
            </a:r>
            <a:r>
              <a:rPr lang="en-US" baseline="0" dirty="0" smtClean="0"/>
              <a:t> and portrayed </a:t>
            </a:r>
            <a:r>
              <a:rPr lang="mr-IN" baseline="0" dirty="0" smtClean="0"/>
              <a:t>–</a:t>
            </a:r>
            <a:r>
              <a:rPr lang="en-US" baseline="0" dirty="0" smtClean="0"/>
              <a:t> creates a </a:t>
            </a:r>
            <a:r>
              <a:rPr lang="en-US" b="1" baseline="0" dirty="0" smtClean="0"/>
              <a:t>the picture in you mind</a:t>
            </a:r>
            <a:r>
              <a:rPr lang="mr-IN" b="1" baseline="0" dirty="0" smtClean="0"/>
              <a:t>…</a:t>
            </a:r>
            <a:endParaRPr lang="en-US" b="1" baseline="0" dirty="0" smtClean="0"/>
          </a:p>
          <a:p>
            <a:r>
              <a:rPr lang="en-US" b="1" baseline="0" dirty="0" smtClean="0"/>
              <a:t>If you read about road accidents what comes to your mind?</a:t>
            </a:r>
          </a:p>
          <a:p>
            <a:r>
              <a:rPr lang="en-US" b="1" baseline="0" dirty="0" smtClean="0"/>
              <a:t>When you read about corruption in the government what do you think and make sense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37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</a:t>
            </a:r>
            <a:r>
              <a:rPr lang="en-US" b="1" baseline="0" dirty="0" smtClean="0"/>
              <a:t> president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in real life and in the movies </a:t>
            </a:r>
            <a:r>
              <a:rPr lang="mr-IN" baseline="0" dirty="0" smtClean="0"/>
              <a:t>–</a:t>
            </a:r>
            <a:r>
              <a:rPr lang="en-US" baseline="0" dirty="0" smtClean="0"/>
              <a:t> how we think about politics is possibly form what we see in the movies</a:t>
            </a:r>
          </a:p>
          <a:p>
            <a:r>
              <a:rPr lang="en-US" baseline="0" dirty="0" smtClean="0"/>
              <a:t>The water gate scandal</a:t>
            </a:r>
          </a:p>
          <a:p>
            <a:r>
              <a:rPr lang="en-US" baseline="0" dirty="0" smtClean="0"/>
              <a:t>Recording every minute of what goes on in the parliament; the white house; the </a:t>
            </a:r>
            <a:r>
              <a:rPr lang="en-US" baseline="0" smtClean="0"/>
              <a:t>rashtrapati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bhavan</a:t>
            </a:r>
            <a:endParaRPr lang="en-US" baseline="0" dirty="0" smtClean="0"/>
          </a:p>
          <a:p>
            <a:r>
              <a:rPr lang="en-US" baseline="0" dirty="0" smtClean="0"/>
              <a:t>Imagine the PM saying WTF which is recorded and goes viral!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3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Transfusion model </a:t>
            </a:r>
            <a:r>
              <a:rPr lang="en-US" dirty="0" smtClean="0"/>
              <a:t>-  media for disturbing</a:t>
            </a:r>
            <a:r>
              <a:rPr lang="en-US" baseline="0" dirty="0" smtClean="0"/>
              <a:t> our consciousness</a:t>
            </a:r>
          </a:p>
          <a:p>
            <a:r>
              <a:rPr lang="en-US" baseline="0" dirty="0" smtClean="0"/>
              <a:t>Transfusion- where do these ideas come from? Attribute all the social consequences to media- films and comics a promoting violence </a:t>
            </a:r>
          </a:p>
          <a:p>
            <a:r>
              <a:rPr lang="en-US" b="1" baseline="0" dirty="0" smtClean="0"/>
              <a:t>A mystical power to the media</a:t>
            </a:r>
          </a:p>
          <a:p>
            <a:r>
              <a:rPr lang="en-US" baseline="0" dirty="0" smtClean="0"/>
              <a:t>Media and rates of violence</a:t>
            </a:r>
          </a:p>
          <a:p>
            <a:r>
              <a:rPr lang="en-US" baseline="0" dirty="0" smtClean="0"/>
              <a:t>Japan </a:t>
            </a:r>
            <a:r>
              <a:rPr lang="mr-IN" baseline="0" dirty="0" smtClean="0"/>
              <a:t>–</a:t>
            </a:r>
            <a:r>
              <a:rPr lang="en-US" baseline="0" dirty="0" smtClean="0"/>
              <a:t> comic books </a:t>
            </a:r>
            <a:r>
              <a:rPr lang="mr-IN" baseline="0" dirty="0" smtClean="0"/>
              <a:t>–</a:t>
            </a:r>
            <a:r>
              <a:rPr lang="en-US" baseline="0" dirty="0" smtClean="0"/>
              <a:t> low rates of violence and high rates of comic violence overly</a:t>
            </a:r>
          </a:p>
          <a:p>
            <a:r>
              <a:rPr lang="en-US" baseline="0" dirty="0" smtClean="0"/>
              <a:t>does media work through transfusion? What about reader’s choice?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36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to see, read listen to?  Is it Related to your class; caste; leaning; ideology- </a:t>
            </a:r>
          </a:p>
          <a:p>
            <a:r>
              <a:rPr lang="en-US" baseline="0" dirty="0" smtClean="0"/>
              <a:t>selection of media according to what we are socialized to believe in and based on significant others in their life-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7663B-245F-A744-93D0-5935D41501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04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07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18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82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88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53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2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67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6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7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1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8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97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4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2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94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3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59FB5B-C77C-4B48-9FB2-CDD8A41EC294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DACA1C-1B03-7A44-9431-9D14F138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96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8623" y="1964267"/>
            <a:ext cx="9533744" cy="2421464"/>
          </a:xfrm>
        </p:spPr>
        <p:txBody>
          <a:bodyPr/>
          <a:lstStyle/>
          <a:p>
            <a:r>
              <a:rPr lang="en-US" dirty="0" smtClean="0"/>
              <a:t> Mediated sociology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65867"/>
            <a:ext cx="12192000" cy="2803725"/>
          </a:xfrm>
        </p:spPr>
      </p:pic>
    </p:spTree>
    <p:extLst>
      <p:ext uri="{BB962C8B-B14F-4D97-AF65-F5344CB8AC3E}">
        <p14:creationId xmlns:p14="http://schemas.microsoft.com/office/powerpoint/2010/main" val="94565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0"/>
            <a:ext cx="10131425" cy="1456267"/>
          </a:xfrm>
        </p:spPr>
        <p:txBody>
          <a:bodyPr/>
          <a:lstStyle/>
          <a:p>
            <a:r>
              <a:rPr lang="en-US" dirty="0" smtClean="0"/>
              <a:t>Media disturbs consciousness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86" y="929619"/>
            <a:ext cx="4332514" cy="5754210"/>
          </a:xfrm>
        </p:spPr>
      </p:pic>
    </p:spTree>
    <p:extLst>
      <p:ext uri="{BB962C8B-B14F-4D97-AF65-F5344CB8AC3E}">
        <p14:creationId xmlns:p14="http://schemas.microsoft.com/office/powerpoint/2010/main" val="138238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57" y="500743"/>
            <a:ext cx="7990114" cy="59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Socialization of media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6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theists, Christians, Jews, and Muslims on Rights - Dirty Data - Ep 6 - Cu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6663" y="2141538"/>
            <a:ext cx="6488112" cy="3649662"/>
          </a:xfrm>
        </p:spPr>
      </p:pic>
    </p:spTree>
    <p:extLst>
      <p:ext uri="{BB962C8B-B14F-4D97-AF65-F5344CB8AC3E}">
        <p14:creationId xmlns:p14="http://schemas.microsoft.com/office/powerpoint/2010/main" val="50276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as mirror- the reality out there 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40" y="1882549"/>
            <a:ext cx="6728460" cy="49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9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mr-IN" dirty="0" smtClean="0"/>
              <a:t>…</a:t>
            </a:r>
            <a:r>
              <a:rPr lang="en-US" dirty="0" smtClean="0"/>
              <a:t> how is news made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9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news hole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0" y="1893722"/>
            <a:ext cx="7459980" cy="49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0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Newspapers</a:t>
            </a:r>
            <a:r>
              <a:rPr lang="mr-IN" dirty="0" smtClean="0"/>
              <a:t>…</a:t>
            </a:r>
            <a:r>
              <a:rPr lang="en-US" dirty="0" smtClean="0"/>
              <a:t> sell audiences to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Newspapers</a:t>
            </a:r>
            <a:r>
              <a:rPr lang="mr-IN" dirty="0" smtClean="0"/>
              <a:t>…</a:t>
            </a:r>
            <a:r>
              <a:rPr lang="en-US" dirty="0" smtClean="0"/>
              <a:t> sell audiences to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6" y="0"/>
            <a:ext cx="4027714" cy="6858000"/>
          </a:xfrm>
        </p:spPr>
      </p:pic>
    </p:spTree>
    <p:extLst>
      <p:ext uri="{BB962C8B-B14F-4D97-AF65-F5344CB8AC3E}">
        <p14:creationId xmlns:p14="http://schemas.microsoft.com/office/powerpoint/2010/main" val="20157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407" y="0"/>
            <a:ext cx="10131425" cy="1456267"/>
          </a:xfrm>
        </p:spPr>
        <p:txBody>
          <a:bodyPr/>
          <a:lstStyle/>
          <a:p>
            <a:r>
              <a:rPr lang="en-US" dirty="0" smtClean="0"/>
              <a:t>Newspapers- the real deal for democracy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2065867"/>
            <a:ext cx="6659880" cy="4671856"/>
          </a:xfrm>
        </p:spPr>
      </p:pic>
    </p:spTree>
    <p:extLst>
      <p:ext uri="{BB962C8B-B14F-4D97-AF65-F5344CB8AC3E}">
        <p14:creationId xmlns:p14="http://schemas.microsoft.com/office/powerpoint/2010/main" val="74296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a news paper person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1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media </a:t>
            </a:r>
            <a:r>
              <a:rPr lang="en-US" dirty="0" smtClean="0"/>
              <a:t>beat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4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self as </a:t>
            </a:r>
            <a:r>
              <a:rPr lang="en-US" dirty="0"/>
              <a:t>performance</a:t>
            </a:r>
            <a:br>
              <a:rPr lang="en-US" dirty="0"/>
            </a:br>
            <a:r>
              <a:rPr lang="en-US" dirty="0"/>
              <a:t>if it bleeds it leads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portrayals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4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0"/>
            <a:ext cx="12192000" cy="36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9" y="1649990"/>
            <a:ext cx="11404111" cy="3547043"/>
          </a:xfrm>
        </p:spPr>
      </p:pic>
    </p:spTree>
    <p:extLst>
      <p:ext uri="{BB962C8B-B14F-4D97-AF65-F5344CB8AC3E}">
        <p14:creationId xmlns:p14="http://schemas.microsoft.com/office/powerpoint/2010/main" val="2117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89" y="1474033"/>
            <a:ext cx="7764764" cy="4317168"/>
          </a:xfrm>
        </p:spPr>
      </p:pic>
    </p:spTree>
    <p:extLst>
      <p:ext uri="{BB962C8B-B14F-4D97-AF65-F5344CB8AC3E}">
        <p14:creationId xmlns:p14="http://schemas.microsoft.com/office/powerpoint/2010/main" val="1475893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picture isn't a thousand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- nationalism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r="5122"/>
          <a:stretch/>
        </p:blipFill>
        <p:spPr>
          <a:xfrm>
            <a:off x="0" y="4657"/>
            <a:ext cx="6966857" cy="42748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2946400"/>
            <a:ext cx="70612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430960" cy="3614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" r="1455" b="7998"/>
          <a:stretch/>
        </p:blipFill>
        <p:spPr>
          <a:xfrm>
            <a:off x="4572000" y="3875313"/>
            <a:ext cx="7620000" cy="29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all news that is fit to print</a:t>
            </a:r>
            <a:r>
              <a:rPr lang="mr-IN" smtClean="0"/>
              <a:t>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30600" cy="488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5" t="1965" r="7746"/>
          <a:stretch/>
        </p:blipFill>
        <p:spPr>
          <a:xfrm>
            <a:off x="3154680" y="1463040"/>
            <a:ext cx="2994660" cy="5005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1463041"/>
            <a:ext cx="5506719" cy="52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5" y="1623060"/>
            <a:ext cx="10300195" cy="4168140"/>
          </a:xfrm>
        </p:spPr>
      </p:pic>
    </p:spTree>
    <p:extLst>
      <p:ext uri="{BB962C8B-B14F-4D97-AF65-F5344CB8AC3E}">
        <p14:creationId xmlns:p14="http://schemas.microsoft.com/office/powerpoint/2010/main" val="2235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352" y="2501435"/>
            <a:ext cx="6633648" cy="408224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58352" cy="3439886"/>
          </a:xfrm>
        </p:spPr>
      </p:pic>
    </p:spTree>
    <p:extLst>
      <p:ext uri="{BB962C8B-B14F-4D97-AF65-F5344CB8AC3E}">
        <p14:creationId xmlns:p14="http://schemas.microsoft.com/office/powerpoint/2010/main" val="21606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in the times of Facebook twitter </a:t>
            </a:r>
            <a:r>
              <a:rPr lang="en-US" smtClean="0"/>
              <a:t>reddit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New York Times on Power of WeCha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6663" y="2141538"/>
            <a:ext cx="6488112" cy="3649662"/>
          </a:xfrm>
        </p:spPr>
      </p:pic>
    </p:spTree>
    <p:extLst>
      <p:ext uri="{BB962C8B-B14F-4D97-AF65-F5344CB8AC3E}">
        <p14:creationId xmlns:p14="http://schemas.microsoft.com/office/powerpoint/2010/main" val="203114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Face to face to mediated reality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20" y="2350091"/>
            <a:ext cx="6774180" cy="4507909"/>
          </a:xfrm>
        </p:spPr>
      </p:pic>
    </p:spTree>
    <p:extLst>
      <p:ext uri="{BB962C8B-B14F-4D97-AF65-F5344CB8AC3E}">
        <p14:creationId xmlns:p14="http://schemas.microsoft.com/office/powerpoint/2010/main" val="291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53" y="609600"/>
            <a:ext cx="11346025" cy="1456267"/>
          </a:xfrm>
        </p:spPr>
        <p:txBody>
          <a:bodyPr>
            <a:normAutofit fontScale="90000"/>
          </a:bodyPr>
          <a:lstStyle/>
          <a:p>
            <a:r>
              <a:rPr lang="en-US" dirty="0"/>
              <a:t>W I Thomas </a:t>
            </a:r>
            <a:r>
              <a:rPr lang="mr-IN" dirty="0" smtClean="0"/>
              <a:t>–</a:t>
            </a:r>
            <a:r>
              <a:rPr lang="en-US" dirty="0" smtClean="0"/>
              <a:t>anything  </a:t>
            </a:r>
            <a:r>
              <a:rPr lang="en-US" dirty="0"/>
              <a:t>perceived as real has </a:t>
            </a:r>
            <a:r>
              <a:rPr lang="mr-IN" dirty="0" smtClean="0"/>
              <a:t>…</a:t>
            </a:r>
            <a:r>
              <a:rPr lang="en-US" dirty="0" smtClean="0"/>
              <a:t>real </a:t>
            </a:r>
            <a:r>
              <a:rPr lang="en-US" dirty="0"/>
              <a:t>consequences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/>
          <a:stretch/>
        </p:blipFill>
        <p:spPr>
          <a:xfrm>
            <a:off x="6357256" y="3048000"/>
            <a:ext cx="5834743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5508171" cy="37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5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11" y="0"/>
            <a:ext cx="10131425" cy="1456267"/>
          </a:xfrm>
        </p:spPr>
        <p:txBody>
          <a:bodyPr/>
          <a:lstStyle/>
          <a:p>
            <a:r>
              <a:rPr lang="en-US" dirty="0" smtClean="0"/>
              <a:t>Entertainment too has consequences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80" y="1361440"/>
            <a:ext cx="4122420" cy="5496560"/>
          </a:xfrm>
        </p:spPr>
      </p:pic>
    </p:spTree>
    <p:extLst>
      <p:ext uri="{BB962C8B-B14F-4D97-AF65-F5344CB8AC3E}">
        <p14:creationId xmlns:p14="http://schemas.microsoft.com/office/powerpoint/2010/main" val="8800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036"/>
            <a:ext cx="6178504" cy="2828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1" y="3308150"/>
            <a:ext cx="5464629" cy="33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81" y="609600"/>
            <a:ext cx="11383346" cy="1456267"/>
          </a:xfrm>
        </p:spPr>
        <p:txBody>
          <a:bodyPr>
            <a:normAutofit/>
          </a:bodyPr>
          <a:lstStyle/>
          <a:p>
            <a:r>
              <a:rPr lang="en-US" b="1"/>
              <a:t>Separating News and entertainment is a false one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1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9" y="0"/>
            <a:ext cx="8839199" cy="665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7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1731</TotalTime>
  <Words>1756</Words>
  <Application>Microsoft Macintosh PowerPoint</Application>
  <PresentationFormat>Widescreen</PresentationFormat>
  <Paragraphs>142</Paragraphs>
  <Slides>34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Mangal</vt:lpstr>
      <vt:lpstr>Arial</vt:lpstr>
      <vt:lpstr>Celestial</vt:lpstr>
      <vt:lpstr> Mediated sociology</vt:lpstr>
      <vt:lpstr>Newspapers- the real deal for democracy</vt:lpstr>
      <vt:lpstr>…all news that is fit to print…</vt:lpstr>
      <vt:lpstr>From Face to face to mediated reality</vt:lpstr>
      <vt:lpstr>W I Thomas –anything  perceived as real has …real consequences </vt:lpstr>
      <vt:lpstr>Entertainment too has consequences</vt:lpstr>
      <vt:lpstr>PowerPoint Presentation</vt:lpstr>
      <vt:lpstr>Separating News and entertainment is a false one </vt:lpstr>
      <vt:lpstr>PowerPoint Presentation</vt:lpstr>
      <vt:lpstr>PowerPoint Presentation</vt:lpstr>
      <vt:lpstr>Media disturbs consciousness…</vt:lpstr>
      <vt:lpstr>PowerPoint Presentation</vt:lpstr>
      <vt:lpstr>Socialization of media choices</vt:lpstr>
      <vt:lpstr>PowerPoint Presentation</vt:lpstr>
      <vt:lpstr>Media as mirror- the reality out there </vt:lpstr>
      <vt:lpstr>So… how is news made…</vt:lpstr>
      <vt:lpstr>The news hole</vt:lpstr>
      <vt:lpstr>Newspapers… sell audiences to…</vt:lpstr>
      <vt:lpstr>Newspapers… sell audiences to…</vt:lpstr>
      <vt:lpstr>Who is a news paper person</vt:lpstr>
      <vt:lpstr>The media beat </vt:lpstr>
      <vt:lpstr>Media self as performance if it bleeds it leads</vt:lpstr>
      <vt:lpstr>Media portrayals</vt:lpstr>
      <vt:lpstr>PowerPoint Presentation</vt:lpstr>
      <vt:lpstr>PowerPoint Presentation</vt:lpstr>
      <vt:lpstr>PowerPoint Presentation</vt:lpstr>
      <vt:lpstr>Why a picture isn't a thousand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News in the times of Facebook twitter reddit…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- Mediated sociology</dc:title>
  <dc:creator>Microsoft Office User</dc:creator>
  <cp:lastModifiedBy>Microsoft Office User</cp:lastModifiedBy>
  <cp:revision>125</cp:revision>
  <dcterms:created xsi:type="dcterms:W3CDTF">2019-02-16T04:22:38Z</dcterms:created>
  <dcterms:modified xsi:type="dcterms:W3CDTF">2019-02-19T04:01:51Z</dcterms:modified>
</cp:coreProperties>
</file>